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725"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62896" autoAdjust="0"/>
  </p:normalViewPr>
  <p:slideViewPr>
    <p:cSldViewPr snapToGrid="0">
      <p:cViewPr>
        <p:scale>
          <a:sx n="100" d="100"/>
          <a:sy n="100" d="100"/>
        </p:scale>
        <p:origin x="272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5.emf"/><Relationship Id="rId4"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63506-981F-40CF-8F61-3754E01EBD12}" type="datetimeFigureOut">
              <a:rPr lang="en-US" smtClean="0"/>
              <a:t>1/28/20</a:t>
            </a:fld>
            <a:endParaRPr lang="en-US"/>
          </a:p>
        </p:txBody>
      </p:sp>
      <p:sp>
        <p:nvSpPr>
          <p:cNvPr id="4" name="Espaço Reservado para Imagem de Sli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2508BB-80F9-453E-A9F0-79E80EC42AFD}" type="slidenum">
              <a:rPr lang="en-US" smtClean="0"/>
              <a:t>‹#›</a:t>
            </a:fld>
            <a:endParaRPr lang="en-US"/>
          </a:p>
        </p:txBody>
      </p:sp>
    </p:spTree>
    <p:extLst>
      <p:ext uri="{BB962C8B-B14F-4D97-AF65-F5344CB8AC3E}">
        <p14:creationId xmlns:p14="http://schemas.microsoft.com/office/powerpoint/2010/main" val="4150567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dirty="0"/>
          </a:p>
        </p:txBody>
      </p:sp>
      <p:sp>
        <p:nvSpPr>
          <p:cNvPr id="4" name="Espaço Reservado para Número de Slide 3"/>
          <p:cNvSpPr>
            <a:spLocks noGrp="1"/>
          </p:cNvSpPr>
          <p:nvPr>
            <p:ph type="sldNum" sz="quarter" idx="5"/>
          </p:nvPr>
        </p:nvSpPr>
        <p:spPr/>
        <p:txBody>
          <a:bodyPr/>
          <a:lstStyle/>
          <a:p>
            <a:fld id="{0B2508BB-80F9-453E-A9F0-79E80EC42AFD}" type="slidenum">
              <a:rPr lang="en-US" smtClean="0"/>
              <a:t>1</a:t>
            </a:fld>
            <a:endParaRPr lang="en-US"/>
          </a:p>
        </p:txBody>
      </p:sp>
    </p:spTree>
    <p:extLst>
      <p:ext uri="{BB962C8B-B14F-4D97-AF65-F5344CB8AC3E}">
        <p14:creationId xmlns:p14="http://schemas.microsoft.com/office/powerpoint/2010/main" val="3302922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81D9CEA6-77D9-41BB-B549-2883C0C66D4C}"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3420318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1D9CEA6-77D9-41BB-B549-2883C0C66D4C}"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332589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81D9CEA6-77D9-41BB-B549-2883C0C66D4C}"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2613184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81D9CEA6-77D9-41BB-B549-2883C0C66D4C}" type="datetimeFigureOut">
              <a:rPr lang="en-US" smtClean="0"/>
              <a:t>1/28/20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280915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472381" y="3618442"/>
            <a:ext cx="2901255"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3471863" y="3618442"/>
            <a:ext cx="2915543"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81D9CEA6-77D9-41BB-B549-2883C0C66D4C}" type="datetimeFigureOut">
              <a:rPr lang="en-US" smtClean="0"/>
              <a:t>1/28/20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1993686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81D9CEA6-77D9-41BB-B549-2883C0C66D4C}" type="datetimeFigureOut">
              <a:rPr lang="en-US" smtClean="0"/>
              <a:t>1/28/20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2244537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D9CEA6-77D9-41BB-B549-2883C0C66D4C}" type="datetimeFigureOut">
              <a:rPr lang="en-US" smtClean="0"/>
              <a:t>1/28/20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1288178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81D9CEA6-77D9-41BB-B549-2883C0C66D4C}" type="datetimeFigureOut">
              <a:rPr lang="en-US" smtClean="0"/>
              <a:t>1/28/20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1238720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81D9CEA6-77D9-41BB-B549-2883C0C66D4C}" type="datetimeFigureOut">
              <a:rPr lang="en-US" smtClean="0"/>
              <a:t>1/28/20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49395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1D9CEA6-77D9-41BB-B549-2883C0C66D4C}"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1964137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1D9CEA6-77D9-41BB-B549-2883C0C66D4C}"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F489E1-20D2-480E-AC1E-8392CDCB44E6}" type="slidenum">
              <a:rPr lang="en-US" smtClean="0"/>
              <a:t>‹#›</a:t>
            </a:fld>
            <a:endParaRPr lang="en-US"/>
          </a:p>
        </p:txBody>
      </p:sp>
    </p:spTree>
    <p:extLst>
      <p:ext uri="{BB962C8B-B14F-4D97-AF65-F5344CB8AC3E}">
        <p14:creationId xmlns:p14="http://schemas.microsoft.com/office/powerpoint/2010/main" val="207342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1D9CEA6-77D9-41BB-B549-2883C0C66D4C}" type="datetimeFigureOut">
              <a:rPr lang="en-US" smtClean="0"/>
              <a:t>1/28/20</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7F489E1-20D2-480E-AC1E-8392CDCB44E6}" type="slidenum">
              <a:rPr lang="en-US" smtClean="0"/>
              <a:t>‹#›</a:t>
            </a:fld>
            <a:endParaRPr lang="en-US"/>
          </a:p>
        </p:txBody>
      </p:sp>
    </p:spTree>
    <p:extLst>
      <p:ext uri="{BB962C8B-B14F-4D97-AF65-F5344CB8AC3E}">
        <p14:creationId xmlns:p14="http://schemas.microsoft.com/office/powerpoint/2010/main" val="2156907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emf"/><Relationship Id="rId3" Type="http://schemas.openxmlformats.org/officeDocument/2006/relationships/notesSlide" Target="../notesSlides/notesSlide1.xml"/><Relationship Id="rId7" Type="http://schemas.openxmlformats.org/officeDocument/2006/relationships/image" Target="../media/image2.e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emf"/><Relationship Id="rId5" Type="http://schemas.openxmlformats.org/officeDocument/2006/relationships/image" Target="../media/image1.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emf"/><Relationship Id="rId14" Type="http://schemas.openxmlformats.org/officeDocument/2006/relationships/hyperlink" Target="https://genevestigator.com/g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Objeto 59">
            <a:extLst>
              <a:ext uri="{FF2B5EF4-FFF2-40B4-BE49-F238E27FC236}">
                <a16:creationId xmlns:a16="http://schemas.microsoft.com/office/drawing/2014/main" id="{8827A7ED-BB57-48D1-9905-BCD5F9872F3A}"/>
              </a:ext>
            </a:extLst>
          </p:cNvPr>
          <p:cNvGraphicFramePr>
            <a:graphicFrameLocks noChangeAspect="1"/>
          </p:cNvGraphicFramePr>
          <p:nvPr>
            <p:extLst>
              <p:ext uri="{D42A27DB-BD31-4B8C-83A1-F6EECF244321}">
                <p14:modId xmlns:p14="http://schemas.microsoft.com/office/powerpoint/2010/main" val="741636231"/>
              </p:ext>
            </p:extLst>
          </p:nvPr>
        </p:nvGraphicFramePr>
        <p:xfrm>
          <a:off x="72649" y="3038544"/>
          <a:ext cx="2332037" cy="1736185"/>
        </p:xfrm>
        <a:graphic>
          <a:graphicData uri="http://schemas.openxmlformats.org/presentationml/2006/ole">
            <mc:AlternateContent xmlns:mc="http://schemas.openxmlformats.org/markup-compatibility/2006">
              <mc:Choice xmlns:v="urn:schemas-microsoft-com:vml" Requires="v">
                <p:oleObj spid="_x0000_s1076" name="Prism 6" r:id="rId4" imgW="3604238" imgH="2683508" progId="Prism6.Document">
                  <p:embed/>
                </p:oleObj>
              </mc:Choice>
              <mc:Fallback>
                <p:oleObj name="Prism 6" r:id="rId4" imgW="3604238" imgH="2683508" progId="Prism6.Document">
                  <p:embed/>
                  <p:pic>
                    <p:nvPicPr>
                      <p:cNvPr id="60" name="Objeto 59">
                        <a:extLst>
                          <a:ext uri="{FF2B5EF4-FFF2-40B4-BE49-F238E27FC236}">
                            <a16:creationId xmlns:a16="http://schemas.microsoft.com/office/drawing/2014/main" id="{8827A7ED-BB57-48D1-9905-BCD5F9872F3A}"/>
                          </a:ext>
                        </a:extLst>
                      </p:cNvPr>
                      <p:cNvPicPr/>
                      <p:nvPr/>
                    </p:nvPicPr>
                    <p:blipFill>
                      <a:blip r:embed="rId5"/>
                      <a:stretch>
                        <a:fillRect/>
                      </a:stretch>
                    </p:blipFill>
                    <p:spPr>
                      <a:xfrm>
                        <a:off x="72649" y="3038544"/>
                        <a:ext cx="2332037" cy="1736185"/>
                      </a:xfrm>
                      <a:prstGeom prst="rect">
                        <a:avLst/>
                      </a:prstGeom>
                    </p:spPr>
                  </p:pic>
                </p:oleObj>
              </mc:Fallback>
            </mc:AlternateContent>
          </a:graphicData>
        </a:graphic>
      </p:graphicFrame>
      <p:graphicFrame>
        <p:nvGraphicFramePr>
          <p:cNvPr id="70" name="Objeto 69">
            <a:extLst>
              <a:ext uri="{FF2B5EF4-FFF2-40B4-BE49-F238E27FC236}">
                <a16:creationId xmlns:a16="http://schemas.microsoft.com/office/drawing/2014/main" id="{6C0D8C14-C050-4878-9781-1EBF5002942D}"/>
              </a:ext>
            </a:extLst>
          </p:cNvPr>
          <p:cNvGraphicFramePr>
            <a:graphicFrameLocks noChangeAspect="1"/>
          </p:cNvGraphicFramePr>
          <p:nvPr>
            <p:extLst>
              <p:ext uri="{D42A27DB-BD31-4B8C-83A1-F6EECF244321}">
                <p14:modId xmlns:p14="http://schemas.microsoft.com/office/powerpoint/2010/main" val="1393193037"/>
              </p:ext>
            </p:extLst>
          </p:nvPr>
        </p:nvGraphicFramePr>
        <p:xfrm>
          <a:off x="2533370" y="2879353"/>
          <a:ext cx="1968500" cy="2049463"/>
        </p:xfrm>
        <a:graphic>
          <a:graphicData uri="http://schemas.openxmlformats.org/presentationml/2006/ole">
            <mc:AlternateContent xmlns:mc="http://schemas.openxmlformats.org/markup-compatibility/2006">
              <mc:Choice xmlns:v="urn:schemas-microsoft-com:vml" Requires="v">
                <p:oleObj spid="_x0000_s1077" name="Prism 6" r:id="rId6" imgW="3164873" imgH="3296130" progId="Prism6.Document">
                  <p:embed/>
                </p:oleObj>
              </mc:Choice>
              <mc:Fallback>
                <p:oleObj name="Prism 6" r:id="rId6" imgW="3164873" imgH="3296130" progId="Prism6.Document">
                  <p:embed/>
                  <p:pic>
                    <p:nvPicPr>
                      <p:cNvPr id="70" name="Objeto 69">
                        <a:extLst>
                          <a:ext uri="{FF2B5EF4-FFF2-40B4-BE49-F238E27FC236}">
                            <a16:creationId xmlns:a16="http://schemas.microsoft.com/office/drawing/2014/main" id="{6C0D8C14-C050-4878-9781-1EBF5002942D}"/>
                          </a:ext>
                        </a:extLst>
                      </p:cNvPr>
                      <p:cNvPicPr/>
                      <p:nvPr/>
                    </p:nvPicPr>
                    <p:blipFill>
                      <a:blip r:embed="rId7"/>
                      <a:stretch>
                        <a:fillRect/>
                      </a:stretch>
                    </p:blipFill>
                    <p:spPr>
                      <a:xfrm>
                        <a:off x="2533370" y="2879353"/>
                        <a:ext cx="1968500" cy="2049463"/>
                      </a:xfrm>
                      <a:prstGeom prst="rect">
                        <a:avLst/>
                      </a:prstGeom>
                    </p:spPr>
                  </p:pic>
                </p:oleObj>
              </mc:Fallback>
            </mc:AlternateContent>
          </a:graphicData>
        </a:graphic>
      </p:graphicFrame>
      <p:graphicFrame>
        <p:nvGraphicFramePr>
          <p:cNvPr id="38" name="Objeto 37">
            <a:extLst>
              <a:ext uri="{FF2B5EF4-FFF2-40B4-BE49-F238E27FC236}">
                <a16:creationId xmlns:a16="http://schemas.microsoft.com/office/drawing/2014/main" id="{63C1AB77-912E-4A57-9683-696949C4C891}"/>
              </a:ext>
            </a:extLst>
          </p:cNvPr>
          <p:cNvGraphicFramePr>
            <a:graphicFrameLocks noChangeAspect="1"/>
          </p:cNvGraphicFramePr>
          <p:nvPr>
            <p:extLst>
              <p:ext uri="{D42A27DB-BD31-4B8C-83A1-F6EECF244321}">
                <p14:modId xmlns:p14="http://schemas.microsoft.com/office/powerpoint/2010/main" val="3361924241"/>
              </p:ext>
            </p:extLst>
          </p:nvPr>
        </p:nvGraphicFramePr>
        <p:xfrm>
          <a:off x="2447645" y="520326"/>
          <a:ext cx="2049462" cy="1916113"/>
        </p:xfrm>
        <a:graphic>
          <a:graphicData uri="http://schemas.openxmlformats.org/presentationml/2006/ole">
            <mc:AlternateContent xmlns:mc="http://schemas.openxmlformats.org/markup-compatibility/2006">
              <mc:Choice xmlns:v="urn:schemas-microsoft-com:vml" Requires="v">
                <p:oleObj spid="_x0000_s1078" name="Prism 6" r:id="rId8" imgW="3183240" imgH="2975953" progId="Prism6.Document">
                  <p:embed/>
                </p:oleObj>
              </mc:Choice>
              <mc:Fallback>
                <p:oleObj name="Prism 6" r:id="rId8" imgW="3183240" imgH="2975953" progId="Prism6.Document">
                  <p:embed/>
                  <p:pic>
                    <p:nvPicPr>
                      <p:cNvPr id="38" name="Objeto 37">
                        <a:extLst>
                          <a:ext uri="{FF2B5EF4-FFF2-40B4-BE49-F238E27FC236}">
                            <a16:creationId xmlns:a16="http://schemas.microsoft.com/office/drawing/2014/main" id="{63C1AB77-912E-4A57-9683-696949C4C891}"/>
                          </a:ext>
                        </a:extLst>
                      </p:cNvPr>
                      <p:cNvPicPr/>
                      <p:nvPr/>
                    </p:nvPicPr>
                    <p:blipFill>
                      <a:blip r:embed="rId9"/>
                      <a:stretch>
                        <a:fillRect/>
                      </a:stretch>
                    </p:blipFill>
                    <p:spPr>
                      <a:xfrm>
                        <a:off x="2447645" y="520326"/>
                        <a:ext cx="2049462" cy="1916113"/>
                      </a:xfrm>
                      <a:prstGeom prst="rect">
                        <a:avLst/>
                      </a:prstGeom>
                    </p:spPr>
                  </p:pic>
                </p:oleObj>
              </mc:Fallback>
            </mc:AlternateContent>
          </a:graphicData>
        </a:graphic>
      </p:graphicFrame>
      <p:graphicFrame>
        <p:nvGraphicFramePr>
          <p:cNvPr id="27" name="Objeto 26">
            <a:extLst>
              <a:ext uri="{FF2B5EF4-FFF2-40B4-BE49-F238E27FC236}">
                <a16:creationId xmlns:a16="http://schemas.microsoft.com/office/drawing/2014/main" id="{651F0255-27F0-4704-AFA6-F3C808EFAFDE}"/>
              </a:ext>
            </a:extLst>
          </p:cNvPr>
          <p:cNvGraphicFramePr>
            <a:graphicFrameLocks noChangeAspect="1"/>
          </p:cNvGraphicFramePr>
          <p:nvPr>
            <p:extLst>
              <p:ext uri="{D42A27DB-BD31-4B8C-83A1-F6EECF244321}">
                <p14:modId xmlns:p14="http://schemas.microsoft.com/office/powerpoint/2010/main" val="2496212444"/>
              </p:ext>
            </p:extLst>
          </p:nvPr>
        </p:nvGraphicFramePr>
        <p:xfrm>
          <a:off x="4638395" y="520326"/>
          <a:ext cx="2047875" cy="1916113"/>
        </p:xfrm>
        <a:graphic>
          <a:graphicData uri="http://schemas.openxmlformats.org/presentationml/2006/ole">
            <mc:AlternateContent xmlns:mc="http://schemas.openxmlformats.org/markup-compatibility/2006">
              <mc:Choice xmlns:v="urn:schemas-microsoft-com:vml" Requires="v">
                <p:oleObj spid="_x0000_s1079" name="Prism 6" r:id="rId10" imgW="3183240" imgH="2975953" progId="Prism6.Document">
                  <p:embed/>
                </p:oleObj>
              </mc:Choice>
              <mc:Fallback>
                <p:oleObj name="Prism 6" r:id="rId10" imgW="3183240" imgH="2975953" progId="Prism6.Document">
                  <p:embed/>
                  <p:pic>
                    <p:nvPicPr>
                      <p:cNvPr id="27" name="Objeto 26">
                        <a:extLst>
                          <a:ext uri="{FF2B5EF4-FFF2-40B4-BE49-F238E27FC236}">
                            <a16:creationId xmlns:a16="http://schemas.microsoft.com/office/drawing/2014/main" id="{651F0255-27F0-4704-AFA6-F3C808EFAFDE}"/>
                          </a:ext>
                        </a:extLst>
                      </p:cNvPr>
                      <p:cNvPicPr/>
                      <p:nvPr/>
                    </p:nvPicPr>
                    <p:blipFill>
                      <a:blip r:embed="rId11"/>
                      <a:stretch>
                        <a:fillRect/>
                      </a:stretch>
                    </p:blipFill>
                    <p:spPr>
                      <a:xfrm>
                        <a:off x="4638395" y="520326"/>
                        <a:ext cx="2047875" cy="1916113"/>
                      </a:xfrm>
                      <a:prstGeom prst="rect">
                        <a:avLst/>
                      </a:prstGeom>
                    </p:spPr>
                  </p:pic>
                </p:oleObj>
              </mc:Fallback>
            </mc:AlternateContent>
          </a:graphicData>
        </a:graphic>
      </p:graphicFrame>
      <p:graphicFrame>
        <p:nvGraphicFramePr>
          <p:cNvPr id="28" name="Objeto 27">
            <a:extLst>
              <a:ext uri="{FF2B5EF4-FFF2-40B4-BE49-F238E27FC236}">
                <a16:creationId xmlns:a16="http://schemas.microsoft.com/office/drawing/2014/main" id="{766492E5-FB7A-467D-9DC6-EFD2D4090487}"/>
              </a:ext>
            </a:extLst>
          </p:cNvPr>
          <p:cNvGraphicFramePr>
            <a:graphicFrameLocks noChangeAspect="1"/>
          </p:cNvGraphicFramePr>
          <p:nvPr>
            <p:extLst>
              <p:ext uri="{D42A27DB-BD31-4B8C-83A1-F6EECF244321}">
                <p14:modId xmlns:p14="http://schemas.microsoft.com/office/powerpoint/2010/main" val="3369595841"/>
              </p:ext>
            </p:extLst>
          </p:nvPr>
        </p:nvGraphicFramePr>
        <p:xfrm>
          <a:off x="53694" y="604464"/>
          <a:ext cx="2320926" cy="1811337"/>
        </p:xfrm>
        <a:graphic>
          <a:graphicData uri="http://schemas.openxmlformats.org/presentationml/2006/ole">
            <mc:AlternateContent xmlns:mc="http://schemas.openxmlformats.org/markup-compatibility/2006">
              <mc:Choice xmlns:v="urn:schemas-microsoft-com:vml" Requires="v">
                <p:oleObj spid="_x0000_s1080" name="Prism 6" r:id="rId12" imgW="3622245" imgH="2826849" progId="Prism6.Document">
                  <p:embed/>
                </p:oleObj>
              </mc:Choice>
              <mc:Fallback>
                <p:oleObj name="Prism 6" r:id="rId12" imgW="3622245" imgH="2826849" progId="Prism6.Document">
                  <p:embed/>
                  <p:pic>
                    <p:nvPicPr>
                      <p:cNvPr id="28" name="Objeto 27">
                        <a:extLst>
                          <a:ext uri="{FF2B5EF4-FFF2-40B4-BE49-F238E27FC236}">
                            <a16:creationId xmlns:a16="http://schemas.microsoft.com/office/drawing/2014/main" id="{766492E5-FB7A-467D-9DC6-EFD2D4090487}"/>
                          </a:ext>
                        </a:extLst>
                      </p:cNvPr>
                      <p:cNvPicPr/>
                      <p:nvPr/>
                    </p:nvPicPr>
                    <p:blipFill>
                      <a:blip r:embed="rId13"/>
                      <a:stretch>
                        <a:fillRect/>
                      </a:stretch>
                    </p:blipFill>
                    <p:spPr>
                      <a:xfrm>
                        <a:off x="53694" y="604464"/>
                        <a:ext cx="2320926" cy="1811337"/>
                      </a:xfrm>
                      <a:prstGeom prst="rect">
                        <a:avLst/>
                      </a:prstGeom>
                    </p:spPr>
                  </p:pic>
                </p:oleObj>
              </mc:Fallback>
            </mc:AlternateContent>
          </a:graphicData>
        </a:graphic>
      </p:graphicFrame>
      <p:sp>
        <p:nvSpPr>
          <p:cNvPr id="29" name="Retângulo 28">
            <a:extLst>
              <a:ext uri="{FF2B5EF4-FFF2-40B4-BE49-F238E27FC236}">
                <a16:creationId xmlns:a16="http://schemas.microsoft.com/office/drawing/2014/main" id="{74DC3F52-71AE-4896-BFBB-9A179CEFEFCF}"/>
              </a:ext>
            </a:extLst>
          </p:cNvPr>
          <p:cNvSpPr/>
          <p:nvPr/>
        </p:nvSpPr>
        <p:spPr>
          <a:xfrm>
            <a:off x="511213" y="588960"/>
            <a:ext cx="1737976" cy="215444"/>
          </a:xfrm>
          <a:prstGeom prst="rect">
            <a:avLst/>
          </a:prstGeom>
        </p:spPr>
        <p:txBody>
          <a:bodyPr wrap="none">
            <a:spAutoFit/>
          </a:bodyPr>
          <a:lstStyle/>
          <a:p>
            <a:r>
              <a:rPr lang="en-US" sz="800" b="1" dirty="0"/>
              <a:t>Caryopsis   shoot, seedling     ear; R1</a:t>
            </a:r>
            <a:endParaRPr lang="pt-BR" sz="800" b="1" dirty="0"/>
          </a:p>
        </p:txBody>
      </p:sp>
      <p:sp>
        <p:nvSpPr>
          <p:cNvPr id="30" name="CaixaDeTexto 29">
            <a:extLst>
              <a:ext uri="{FF2B5EF4-FFF2-40B4-BE49-F238E27FC236}">
                <a16:creationId xmlns:a16="http://schemas.microsoft.com/office/drawing/2014/main" id="{412EF32F-B1F6-4752-AFE5-BB292B445C25}"/>
              </a:ext>
            </a:extLst>
          </p:cNvPr>
          <p:cNvSpPr txBox="1"/>
          <p:nvPr/>
        </p:nvSpPr>
        <p:spPr>
          <a:xfrm flipH="1">
            <a:off x="560784" y="2408039"/>
            <a:ext cx="3354429" cy="215444"/>
          </a:xfrm>
          <a:prstGeom prst="rect">
            <a:avLst/>
          </a:prstGeom>
          <a:noFill/>
        </p:spPr>
        <p:txBody>
          <a:bodyPr wrap="square" rtlCol="0">
            <a:spAutoFit/>
          </a:bodyPr>
          <a:lstStyle/>
          <a:p>
            <a:r>
              <a:rPr lang="pt-BR" sz="800" dirty="0"/>
              <a:t>                            B73            </a:t>
            </a:r>
          </a:p>
        </p:txBody>
      </p:sp>
      <p:cxnSp>
        <p:nvCxnSpPr>
          <p:cNvPr id="31" name="Conector reto 30">
            <a:extLst>
              <a:ext uri="{FF2B5EF4-FFF2-40B4-BE49-F238E27FC236}">
                <a16:creationId xmlns:a16="http://schemas.microsoft.com/office/drawing/2014/main" id="{596554EF-8F61-40D8-91DC-360773B06AA7}"/>
              </a:ext>
            </a:extLst>
          </p:cNvPr>
          <p:cNvCxnSpPr/>
          <p:nvPr/>
        </p:nvCxnSpPr>
        <p:spPr>
          <a:xfrm>
            <a:off x="511213" y="2408898"/>
            <a:ext cx="1800000" cy="0"/>
          </a:xfrm>
          <a:prstGeom prst="line">
            <a:avLst/>
          </a:prstGeom>
          <a:ln w="19050"/>
        </p:spPr>
        <p:style>
          <a:lnRef idx="1">
            <a:schemeClr val="dk1"/>
          </a:lnRef>
          <a:fillRef idx="0">
            <a:schemeClr val="dk1"/>
          </a:fillRef>
          <a:effectRef idx="0">
            <a:schemeClr val="dk1"/>
          </a:effectRef>
          <a:fontRef idx="minor">
            <a:schemeClr val="tx1"/>
          </a:fontRef>
        </p:style>
      </p:cxnSp>
      <p:sp>
        <p:nvSpPr>
          <p:cNvPr id="33" name="CaixaDeTexto 32">
            <a:extLst>
              <a:ext uri="{FF2B5EF4-FFF2-40B4-BE49-F238E27FC236}">
                <a16:creationId xmlns:a16="http://schemas.microsoft.com/office/drawing/2014/main" id="{02889F51-5D95-4213-A72E-764F669713D8}"/>
              </a:ext>
            </a:extLst>
          </p:cNvPr>
          <p:cNvSpPr txBox="1"/>
          <p:nvPr/>
        </p:nvSpPr>
        <p:spPr>
          <a:xfrm>
            <a:off x="80682" y="62761"/>
            <a:ext cx="324128" cy="369332"/>
          </a:xfrm>
          <a:prstGeom prst="rect">
            <a:avLst/>
          </a:prstGeom>
          <a:noFill/>
        </p:spPr>
        <p:txBody>
          <a:bodyPr wrap="none" rtlCol="0">
            <a:spAutoFit/>
          </a:bodyPr>
          <a:lstStyle/>
          <a:p>
            <a:r>
              <a:rPr lang="pt-BR" b="1" dirty="0"/>
              <a:t>A</a:t>
            </a:r>
          </a:p>
        </p:txBody>
      </p:sp>
      <p:sp>
        <p:nvSpPr>
          <p:cNvPr id="34" name="CaixaDeTexto 33">
            <a:extLst>
              <a:ext uri="{FF2B5EF4-FFF2-40B4-BE49-F238E27FC236}">
                <a16:creationId xmlns:a16="http://schemas.microsoft.com/office/drawing/2014/main" id="{85D0E1A9-7141-4D54-A940-F781B6DEC189}"/>
              </a:ext>
            </a:extLst>
          </p:cNvPr>
          <p:cNvSpPr txBox="1"/>
          <p:nvPr/>
        </p:nvSpPr>
        <p:spPr>
          <a:xfrm flipH="1">
            <a:off x="2717283" y="2416641"/>
            <a:ext cx="3354429" cy="215444"/>
          </a:xfrm>
          <a:prstGeom prst="rect">
            <a:avLst/>
          </a:prstGeom>
          <a:noFill/>
        </p:spPr>
        <p:txBody>
          <a:bodyPr wrap="square" rtlCol="0">
            <a:spAutoFit/>
          </a:bodyPr>
          <a:lstStyle/>
          <a:p>
            <a:r>
              <a:rPr lang="pt-BR" sz="800" dirty="0"/>
              <a:t> B73                 Mo17                 Oh43           </a:t>
            </a:r>
          </a:p>
        </p:txBody>
      </p:sp>
      <p:cxnSp>
        <p:nvCxnSpPr>
          <p:cNvPr id="35" name="Conector reto 34">
            <a:extLst>
              <a:ext uri="{FF2B5EF4-FFF2-40B4-BE49-F238E27FC236}">
                <a16:creationId xmlns:a16="http://schemas.microsoft.com/office/drawing/2014/main" id="{00575EC7-CBEA-4407-A6CD-F309EE61F937}"/>
              </a:ext>
            </a:extLst>
          </p:cNvPr>
          <p:cNvCxnSpPr/>
          <p:nvPr/>
        </p:nvCxnSpPr>
        <p:spPr>
          <a:xfrm>
            <a:off x="2642952" y="2408898"/>
            <a:ext cx="540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6" name="Conector reto 35">
            <a:extLst>
              <a:ext uri="{FF2B5EF4-FFF2-40B4-BE49-F238E27FC236}">
                <a16:creationId xmlns:a16="http://schemas.microsoft.com/office/drawing/2014/main" id="{93AC4976-BAF2-4202-A865-AD087C78AC4C}"/>
              </a:ext>
            </a:extLst>
          </p:cNvPr>
          <p:cNvCxnSpPr/>
          <p:nvPr/>
        </p:nvCxnSpPr>
        <p:spPr>
          <a:xfrm>
            <a:off x="3242437" y="2408898"/>
            <a:ext cx="540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7" name="Conector reto 36">
            <a:extLst>
              <a:ext uri="{FF2B5EF4-FFF2-40B4-BE49-F238E27FC236}">
                <a16:creationId xmlns:a16="http://schemas.microsoft.com/office/drawing/2014/main" id="{0C36FFB8-2D69-4242-8D77-8A197121BE57}"/>
              </a:ext>
            </a:extLst>
          </p:cNvPr>
          <p:cNvCxnSpPr/>
          <p:nvPr/>
        </p:nvCxnSpPr>
        <p:spPr>
          <a:xfrm>
            <a:off x="3830419" y="2408898"/>
            <a:ext cx="540000" cy="0"/>
          </a:xfrm>
          <a:prstGeom prst="line">
            <a:avLst/>
          </a:prstGeom>
          <a:ln w="19050"/>
        </p:spPr>
        <p:style>
          <a:lnRef idx="1">
            <a:schemeClr val="dk1"/>
          </a:lnRef>
          <a:fillRef idx="0">
            <a:schemeClr val="dk1"/>
          </a:fillRef>
          <a:effectRef idx="0">
            <a:schemeClr val="dk1"/>
          </a:effectRef>
          <a:fontRef idx="minor">
            <a:schemeClr val="tx1"/>
          </a:fontRef>
        </p:style>
      </p:cxnSp>
      <p:sp>
        <p:nvSpPr>
          <p:cNvPr id="39" name="Retângulo 38">
            <a:extLst>
              <a:ext uri="{FF2B5EF4-FFF2-40B4-BE49-F238E27FC236}">
                <a16:creationId xmlns:a16="http://schemas.microsoft.com/office/drawing/2014/main" id="{C5228279-BCDE-4D88-A72B-9316ACFDFABF}"/>
              </a:ext>
            </a:extLst>
          </p:cNvPr>
          <p:cNvSpPr/>
          <p:nvPr/>
        </p:nvSpPr>
        <p:spPr>
          <a:xfrm>
            <a:off x="3194916" y="588960"/>
            <a:ext cx="827471" cy="215444"/>
          </a:xfrm>
          <a:prstGeom prst="rect">
            <a:avLst/>
          </a:prstGeom>
        </p:spPr>
        <p:txBody>
          <a:bodyPr wrap="none">
            <a:spAutoFit/>
          </a:bodyPr>
          <a:lstStyle/>
          <a:p>
            <a:r>
              <a:rPr lang="en-US" sz="800" b="1" dirty="0"/>
              <a:t>shoot, seedling</a:t>
            </a:r>
            <a:endParaRPr lang="en-US" sz="800" dirty="0"/>
          </a:p>
        </p:txBody>
      </p:sp>
      <p:cxnSp>
        <p:nvCxnSpPr>
          <p:cNvPr id="40" name="Conector reto 39">
            <a:extLst>
              <a:ext uri="{FF2B5EF4-FFF2-40B4-BE49-F238E27FC236}">
                <a16:creationId xmlns:a16="http://schemas.microsoft.com/office/drawing/2014/main" id="{70B40C9F-C838-429A-B002-CEF5171F2D27}"/>
              </a:ext>
            </a:extLst>
          </p:cNvPr>
          <p:cNvCxnSpPr/>
          <p:nvPr/>
        </p:nvCxnSpPr>
        <p:spPr>
          <a:xfrm>
            <a:off x="562868" y="802448"/>
            <a:ext cx="50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Conector reto 40">
            <a:extLst>
              <a:ext uri="{FF2B5EF4-FFF2-40B4-BE49-F238E27FC236}">
                <a16:creationId xmlns:a16="http://schemas.microsoft.com/office/drawing/2014/main" id="{947965E5-4644-4845-90DE-CE97061CA034}"/>
              </a:ext>
            </a:extLst>
          </p:cNvPr>
          <p:cNvCxnSpPr/>
          <p:nvPr/>
        </p:nvCxnSpPr>
        <p:spPr>
          <a:xfrm>
            <a:off x="1142258" y="802446"/>
            <a:ext cx="50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Conector reto 41">
            <a:extLst>
              <a:ext uri="{FF2B5EF4-FFF2-40B4-BE49-F238E27FC236}">
                <a16:creationId xmlns:a16="http://schemas.microsoft.com/office/drawing/2014/main" id="{BA8E26A9-4CB6-42D7-B12F-F949F7905F35}"/>
              </a:ext>
            </a:extLst>
          </p:cNvPr>
          <p:cNvCxnSpPr/>
          <p:nvPr/>
        </p:nvCxnSpPr>
        <p:spPr>
          <a:xfrm>
            <a:off x="1713977" y="802445"/>
            <a:ext cx="50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3" name="Conector reto 42">
            <a:extLst>
              <a:ext uri="{FF2B5EF4-FFF2-40B4-BE49-F238E27FC236}">
                <a16:creationId xmlns:a16="http://schemas.microsoft.com/office/drawing/2014/main" id="{8782F099-BAA6-4560-A78D-756672D09618}"/>
              </a:ext>
            </a:extLst>
          </p:cNvPr>
          <p:cNvCxnSpPr/>
          <p:nvPr/>
        </p:nvCxnSpPr>
        <p:spPr>
          <a:xfrm>
            <a:off x="2759587" y="802445"/>
            <a:ext cx="1728000" cy="0"/>
          </a:xfrm>
          <a:prstGeom prst="line">
            <a:avLst/>
          </a:prstGeom>
          <a:ln w="19050"/>
        </p:spPr>
        <p:style>
          <a:lnRef idx="1">
            <a:schemeClr val="dk1"/>
          </a:lnRef>
          <a:fillRef idx="0">
            <a:schemeClr val="dk1"/>
          </a:fillRef>
          <a:effectRef idx="0">
            <a:schemeClr val="dk1"/>
          </a:effectRef>
          <a:fontRef idx="minor">
            <a:schemeClr val="tx1"/>
          </a:fontRef>
        </p:style>
      </p:cxnSp>
      <p:sp>
        <p:nvSpPr>
          <p:cNvPr id="44" name="CaixaDeTexto 43">
            <a:extLst>
              <a:ext uri="{FF2B5EF4-FFF2-40B4-BE49-F238E27FC236}">
                <a16:creationId xmlns:a16="http://schemas.microsoft.com/office/drawing/2014/main" id="{18DFD267-EDCB-4515-BA76-FCBE595F9AA4}"/>
              </a:ext>
            </a:extLst>
          </p:cNvPr>
          <p:cNvSpPr txBox="1"/>
          <p:nvPr/>
        </p:nvSpPr>
        <p:spPr>
          <a:xfrm flipH="1">
            <a:off x="4804751" y="2426102"/>
            <a:ext cx="1759208" cy="215444"/>
          </a:xfrm>
          <a:prstGeom prst="rect">
            <a:avLst/>
          </a:prstGeom>
          <a:noFill/>
        </p:spPr>
        <p:txBody>
          <a:bodyPr wrap="square" rtlCol="0">
            <a:spAutoFit/>
          </a:bodyPr>
          <a:lstStyle/>
          <a:p>
            <a:r>
              <a:rPr lang="pt-BR" sz="800" dirty="0"/>
              <a:t>          B73                                Oh43           </a:t>
            </a:r>
          </a:p>
        </p:txBody>
      </p:sp>
      <p:cxnSp>
        <p:nvCxnSpPr>
          <p:cNvPr id="45" name="Conector reto 44">
            <a:extLst>
              <a:ext uri="{FF2B5EF4-FFF2-40B4-BE49-F238E27FC236}">
                <a16:creationId xmlns:a16="http://schemas.microsoft.com/office/drawing/2014/main" id="{EBB60BBF-F179-4FFF-97F1-93D2DF466985}"/>
              </a:ext>
            </a:extLst>
          </p:cNvPr>
          <p:cNvCxnSpPr/>
          <p:nvPr/>
        </p:nvCxnSpPr>
        <p:spPr>
          <a:xfrm>
            <a:off x="4859664" y="2408898"/>
            <a:ext cx="792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6" name="Conector reto 45">
            <a:extLst>
              <a:ext uri="{FF2B5EF4-FFF2-40B4-BE49-F238E27FC236}">
                <a16:creationId xmlns:a16="http://schemas.microsoft.com/office/drawing/2014/main" id="{E4886963-0C3C-446A-B787-E317211A3FC4}"/>
              </a:ext>
            </a:extLst>
          </p:cNvPr>
          <p:cNvCxnSpPr/>
          <p:nvPr/>
        </p:nvCxnSpPr>
        <p:spPr>
          <a:xfrm>
            <a:off x="5771959" y="2408898"/>
            <a:ext cx="792000" cy="0"/>
          </a:xfrm>
          <a:prstGeom prst="line">
            <a:avLst/>
          </a:prstGeom>
          <a:ln w="19050"/>
        </p:spPr>
        <p:style>
          <a:lnRef idx="1">
            <a:schemeClr val="dk1"/>
          </a:lnRef>
          <a:fillRef idx="0">
            <a:schemeClr val="dk1"/>
          </a:fillRef>
          <a:effectRef idx="0">
            <a:schemeClr val="dk1"/>
          </a:effectRef>
          <a:fontRef idx="minor">
            <a:schemeClr val="tx1"/>
          </a:fontRef>
        </p:style>
      </p:cxnSp>
      <p:sp>
        <p:nvSpPr>
          <p:cNvPr id="47" name="Retângulo 46">
            <a:extLst>
              <a:ext uri="{FF2B5EF4-FFF2-40B4-BE49-F238E27FC236}">
                <a16:creationId xmlns:a16="http://schemas.microsoft.com/office/drawing/2014/main" id="{218880B9-1D8C-4E83-8EED-96400AF8D9AE}"/>
              </a:ext>
            </a:extLst>
          </p:cNvPr>
          <p:cNvSpPr/>
          <p:nvPr/>
        </p:nvSpPr>
        <p:spPr>
          <a:xfrm>
            <a:off x="5419125" y="588960"/>
            <a:ext cx="827471" cy="215444"/>
          </a:xfrm>
          <a:prstGeom prst="rect">
            <a:avLst/>
          </a:prstGeom>
        </p:spPr>
        <p:txBody>
          <a:bodyPr wrap="none">
            <a:spAutoFit/>
          </a:bodyPr>
          <a:lstStyle/>
          <a:p>
            <a:r>
              <a:rPr lang="en-US" sz="800" b="1" dirty="0"/>
              <a:t>shoot, seedling</a:t>
            </a:r>
            <a:endParaRPr lang="en-US" sz="800" dirty="0"/>
          </a:p>
        </p:txBody>
      </p:sp>
      <p:sp>
        <p:nvSpPr>
          <p:cNvPr id="49" name="Retângulo 48">
            <a:extLst>
              <a:ext uri="{FF2B5EF4-FFF2-40B4-BE49-F238E27FC236}">
                <a16:creationId xmlns:a16="http://schemas.microsoft.com/office/drawing/2014/main" id="{21BECCF2-7AA6-40F7-8514-ED3135952562}"/>
              </a:ext>
            </a:extLst>
          </p:cNvPr>
          <p:cNvSpPr/>
          <p:nvPr/>
        </p:nvSpPr>
        <p:spPr>
          <a:xfrm>
            <a:off x="2287379" y="62761"/>
            <a:ext cx="314510" cy="369332"/>
          </a:xfrm>
          <a:prstGeom prst="rect">
            <a:avLst/>
          </a:prstGeom>
        </p:spPr>
        <p:txBody>
          <a:bodyPr wrap="none">
            <a:spAutoFit/>
          </a:bodyPr>
          <a:lstStyle/>
          <a:p>
            <a:r>
              <a:rPr lang="pt-BR" b="1" dirty="0"/>
              <a:t>B</a:t>
            </a:r>
            <a:endParaRPr lang="en-US" dirty="0"/>
          </a:p>
        </p:txBody>
      </p:sp>
      <p:sp>
        <p:nvSpPr>
          <p:cNvPr id="50" name="Retângulo 49">
            <a:extLst>
              <a:ext uri="{FF2B5EF4-FFF2-40B4-BE49-F238E27FC236}">
                <a16:creationId xmlns:a16="http://schemas.microsoft.com/office/drawing/2014/main" id="{6B878F3F-D53F-4369-95C1-86D9107AC6D0}"/>
              </a:ext>
            </a:extLst>
          </p:cNvPr>
          <p:cNvSpPr/>
          <p:nvPr/>
        </p:nvSpPr>
        <p:spPr>
          <a:xfrm>
            <a:off x="4502539" y="62761"/>
            <a:ext cx="308098" cy="369332"/>
          </a:xfrm>
          <a:prstGeom prst="rect">
            <a:avLst/>
          </a:prstGeom>
        </p:spPr>
        <p:txBody>
          <a:bodyPr wrap="none">
            <a:spAutoFit/>
          </a:bodyPr>
          <a:lstStyle/>
          <a:p>
            <a:r>
              <a:rPr lang="en-US" b="1" dirty="0"/>
              <a:t>C</a:t>
            </a:r>
          </a:p>
        </p:txBody>
      </p:sp>
      <p:cxnSp>
        <p:nvCxnSpPr>
          <p:cNvPr id="51" name="Conector reto 50">
            <a:extLst>
              <a:ext uri="{FF2B5EF4-FFF2-40B4-BE49-F238E27FC236}">
                <a16:creationId xmlns:a16="http://schemas.microsoft.com/office/drawing/2014/main" id="{8C80A933-7DD9-467E-8735-0D35F05B0AEF}"/>
              </a:ext>
            </a:extLst>
          </p:cNvPr>
          <p:cNvCxnSpPr/>
          <p:nvPr/>
        </p:nvCxnSpPr>
        <p:spPr>
          <a:xfrm>
            <a:off x="5001137" y="802445"/>
            <a:ext cx="1620000" cy="0"/>
          </a:xfrm>
          <a:prstGeom prst="line">
            <a:avLst/>
          </a:prstGeom>
          <a:ln w="19050"/>
        </p:spPr>
        <p:style>
          <a:lnRef idx="1">
            <a:schemeClr val="dk1"/>
          </a:lnRef>
          <a:fillRef idx="0">
            <a:schemeClr val="dk1"/>
          </a:fillRef>
          <a:effectRef idx="0">
            <a:schemeClr val="dk1"/>
          </a:effectRef>
          <a:fontRef idx="minor">
            <a:schemeClr val="tx1"/>
          </a:fontRef>
        </p:style>
      </p:cxnSp>
      <p:sp>
        <p:nvSpPr>
          <p:cNvPr id="52" name="CaixaDeTexto 51">
            <a:extLst>
              <a:ext uri="{FF2B5EF4-FFF2-40B4-BE49-F238E27FC236}">
                <a16:creationId xmlns:a16="http://schemas.microsoft.com/office/drawing/2014/main" id="{F4636C5C-4AA3-40FA-98C3-99BE30FB1B78}"/>
              </a:ext>
            </a:extLst>
          </p:cNvPr>
          <p:cNvSpPr txBox="1"/>
          <p:nvPr/>
        </p:nvSpPr>
        <p:spPr>
          <a:xfrm flipH="1">
            <a:off x="501655" y="4771325"/>
            <a:ext cx="1187316" cy="338554"/>
          </a:xfrm>
          <a:prstGeom prst="rect">
            <a:avLst/>
          </a:prstGeom>
          <a:noFill/>
        </p:spPr>
        <p:txBody>
          <a:bodyPr wrap="square" rtlCol="0">
            <a:spAutoFit/>
          </a:bodyPr>
          <a:lstStyle/>
          <a:p>
            <a:r>
              <a:rPr lang="pt-BR" sz="800" dirty="0"/>
              <a:t>Golden </a:t>
            </a:r>
            <a:r>
              <a:rPr lang="pt-BR" sz="800" dirty="0" err="1"/>
              <a:t>Jubilee</a:t>
            </a:r>
            <a:endParaRPr lang="pt-BR" sz="800" dirty="0"/>
          </a:p>
          <a:p>
            <a:r>
              <a:rPr lang="pt-BR" sz="800" i="1" dirty="0"/>
              <a:t>C. </a:t>
            </a:r>
            <a:r>
              <a:rPr lang="pt-BR" sz="800" i="1" dirty="0" err="1"/>
              <a:t>graminicola</a:t>
            </a:r>
            <a:r>
              <a:rPr lang="pt-BR" sz="800" dirty="0"/>
              <a:t>           </a:t>
            </a:r>
          </a:p>
        </p:txBody>
      </p:sp>
      <p:cxnSp>
        <p:nvCxnSpPr>
          <p:cNvPr id="53" name="Conector reto 52">
            <a:extLst>
              <a:ext uri="{FF2B5EF4-FFF2-40B4-BE49-F238E27FC236}">
                <a16:creationId xmlns:a16="http://schemas.microsoft.com/office/drawing/2014/main" id="{179A7E05-3395-48D4-8B04-85053D7969E3}"/>
              </a:ext>
            </a:extLst>
          </p:cNvPr>
          <p:cNvCxnSpPr/>
          <p:nvPr/>
        </p:nvCxnSpPr>
        <p:spPr>
          <a:xfrm>
            <a:off x="1601264" y="4787245"/>
            <a:ext cx="648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Conector reto 53">
            <a:extLst>
              <a:ext uri="{FF2B5EF4-FFF2-40B4-BE49-F238E27FC236}">
                <a16:creationId xmlns:a16="http://schemas.microsoft.com/office/drawing/2014/main" id="{063E3832-50B3-4C59-BFEA-AB7D570A37E8}"/>
              </a:ext>
            </a:extLst>
          </p:cNvPr>
          <p:cNvCxnSpPr/>
          <p:nvPr/>
        </p:nvCxnSpPr>
        <p:spPr>
          <a:xfrm>
            <a:off x="516992" y="4787245"/>
            <a:ext cx="1044000" cy="0"/>
          </a:xfrm>
          <a:prstGeom prst="line">
            <a:avLst/>
          </a:prstGeom>
          <a:ln w="19050"/>
        </p:spPr>
        <p:style>
          <a:lnRef idx="1">
            <a:schemeClr val="dk1"/>
          </a:lnRef>
          <a:fillRef idx="0">
            <a:schemeClr val="dk1"/>
          </a:fillRef>
          <a:effectRef idx="0">
            <a:schemeClr val="dk1"/>
          </a:effectRef>
          <a:fontRef idx="minor">
            <a:schemeClr val="tx1"/>
          </a:fontRef>
        </p:style>
      </p:cxnSp>
      <p:sp>
        <p:nvSpPr>
          <p:cNvPr id="55" name="CaixaDeTexto 54">
            <a:extLst>
              <a:ext uri="{FF2B5EF4-FFF2-40B4-BE49-F238E27FC236}">
                <a16:creationId xmlns:a16="http://schemas.microsoft.com/office/drawing/2014/main" id="{6ED2556E-B26E-4104-9644-BDE42627AD77}"/>
              </a:ext>
            </a:extLst>
          </p:cNvPr>
          <p:cNvSpPr txBox="1"/>
          <p:nvPr/>
        </p:nvSpPr>
        <p:spPr>
          <a:xfrm flipH="1">
            <a:off x="2740536" y="4990656"/>
            <a:ext cx="3354429" cy="215444"/>
          </a:xfrm>
          <a:prstGeom prst="rect">
            <a:avLst/>
          </a:prstGeom>
          <a:noFill/>
        </p:spPr>
        <p:txBody>
          <a:bodyPr wrap="square" rtlCol="0">
            <a:spAutoFit/>
          </a:bodyPr>
          <a:lstStyle/>
          <a:p>
            <a:r>
              <a:rPr lang="pt-BR" sz="800" dirty="0"/>
              <a:t>B73            B97       M162W     Mo18W       </a:t>
            </a:r>
          </a:p>
        </p:txBody>
      </p:sp>
      <p:cxnSp>
        <p:nvCxnSpPr>
          <p:cNvPr id="56" name="Conector reto 55">
            <a:extLst>
              <a:ext uri="{FF2B5EF4-FFF2-40B4-BE49-F238E27FC236}">
                <a16:creationId xmlns:a16="http://schemas.microsoft.com/office/drawing/2014/main" id="{3E5865CF-CBA0-4D19-9716-036B24D8E7D6}"/>
              </a:ext>
            </a:extLst>
          </p:cNvPr>
          <p:cNvCxnSpPr/>
          <p:nvPr/>
        </p:nvCxnSpPr>
        <p:spPr>
          <a:xfrm>
            <a:off x="2721598" y="4989819"/>
            <a:ext cx="360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7" name="Conector reto 56">
            <a:extLst>
              <a:ext uri="{FF2B5EF4-FFF2-40B4-BE49-F238E27FC236}">
                <a16:creationId xmlns:a16="http://schemas.microsoft.com/office/drawing/2014/main" id="{8EF7BE92-70CA-4FE4-AE81-4F7862878C3E}"/>
              </a:ext>
            </a:extLst>
          </p:cNvPr>
          <p:cNvCxnSpPr/>
          <p:nvPr/>
        </p:nvCxnSpPr>
        <p:spPr>
          <a:xfrm>
            <a:off x="3134998" y="4991293"/>
            <a:ext cx="360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8" name="Conector reto 57">
            <a:extLst>
              <a:ext uri="{FF2B5EF4-FFF2-40B4-BE49-F238E27FC236}">
                <a16:creationId xmlns:a16="http://schemas.microsoft.com/office/drawing/2014/main" id="{34FC8C4E-2D01-466A-8BBD-ACB6618DCF29}"/>
              </a:ext>
            </a:extLst>
          </p:cNvPr>
          <p:cNvCxnSpPr/>
          <p:nvPr/>
        </p:nvCxnSpPr>
        <p:spPr>
          <a:xfrm>
            <a:off x="3561339" y="4991298"/>
            <a:ext cx="360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9" name="Conector reto 58">
            <a:extLst>
              <a:ext uri="{FF2B5EF4-FFF2-40B4-BE49-F238E27FC236}">
                <a16:creationId xmlns:a16="http://schemas.microsoft.com/office/drawing/2014/main" id="{E3EE810C-F1FE-4070-97E8-3BF4B27AF8AB}"/>
              </a:ext>
            </a:extLst>
          </p:cNvPr>
          <p:cNvCxnSpPr/>
          <p:nvPr/>
        </p:nvCxnSpPr>
        <p:spPr>
          <a:xfrm>
            <a:off x="3995359" y="4992776"/>
            <a:ext cx="360000" cy="0"/>
          </a:xfrm>
          <a:prstGeom prst="line">
            <a:avLst/>
          </a:prstGeom>
          <a:ln w="19050"/>
        </p:spPr>
        <p:style>
          <a:lnRef idx="1">
            <a:schemeClr val="dk1"/>
          </a:lnRef>
          <a:fillRef idx="0">
            <a:schemeClr val="dk1"/>
          </a:fillRef>
          <a:effectRef idx="0">
            <a:schemeClr val="dk1"/>
          </a:effectRef>
          <a:fontRef idx="minor">
            <a:schemeClr val="tx1"/>
          </a:fontRef>
        </p:style>
      </p:cxnSp>
      <p:sp>
        <p:nvSpPr>
          <p:cNvPr id="61" name="Retângulo 60">
            <a:extLst>
              <a:ext uri="{FF2B5EF4-FFF2-40B4-BE49-F238E27FC236}">
                <a16:creationId xmlns:a16="http://schemas.microsoft.com/office/drawing/2014/main" id="{47DC3B51-C999-4A26-85B8-391CEEEF935C}"/>
              </a:ext>
            </a:extLst>
          </p:cNvPr>
          <p:cNvSpPr/>
          <p:nvPr/>
        </p:nvSpPr>
        <p:spPr>
          <a:xfrm>
            <a:off x="1681087" y="4771325"/>
            <a:ext cx="550151" cy="338554"/>
          </a:xfrm>
          <a:prstGeom prst="rect">
            <a:avLst/>
          </a:prstGeom>
        </p:spPr>
        <p:txBody>
          <a:bodyPr wrap="none">
            <a:spAutoFit/>
          </a:bodyPr>
          <a:lstStyle/>
          <a:p>
            <a:pPr algn="ctr"/>
            <a:r>
              <a:rPr lang="pt-BR" sz="800" dirty="0"/>
              <a:t>B73</a:t>
            </a:r>
          </a:p>
          <a:p>
            <a:pPr algn="ctr"/>
            <a:r>
              <a:rPr lang="pt-BR" sz="800" dirty="0"/>
              <a:t> </a:t>
            </a:r>
            <a:r>
              <a:rPr lang="pt-BR" sz="800" i="1" dirty="0"/>
              <a:t>C. </a:t>
            </a:r>
            <a:r>
              <a:rPr lang="pt-BR" sz="800" i="1" dirty="0" err="1"/>
              <a:t>zeina</a:t>
            </a:r>
            <a:r>
              <a:rPr lang="pt-BR" sz="800" dirty="0"/>
              <a:t> </a:t>
            </a:r>
            <a:endParaRPr lang="en-US" sz="800" dirty="0"/>
          </a:p>
        </p:txBody>
      </p:sp>
      <p:sp>
        <p:nvSpPr>
          <p:cNvPr id="62" name="Retângulo 61">
            <a:extLst>
              <a:ext uri="{FF2B5EF4-FFF2-40B4-BE49-F238E27FC236}">
                <a16:creationId xmlns:a16="http://schemas.microsoft.com/office/drawing/2014/main" id="{FE981BEC-C957-4360-BDDB-F33C6743C90F}"/>
              </a:ext>
            </a:extLst>
          </p:cNvPr>
          <p:cNvSpPr/>
          <p:nvPr/>
        </p:nvSpPr>
        <p:spPr>
          <a:xfrm>
            <a:off x="691544" y="2887434"/>
            <a:ext cx="747320" cy="215444"/>
          </a:xfrm>
          <a:prstGeom prst="rect">
            <a:avLst/>
          </a:prstGeom>
        </p:spPr>
        <p:txBody>
          <a:bodyPr wrap="square">
            <a:spAutoFit/>
          </a:bodyPr>
          <a:lstStyle/>
          <a:p>
            <a:r>
              <a:rPr lang="en-US" sz="800" b="1" dirty="0"/>
              <a:t>leaf, seedling</a:t>
            </a:r>
            <a:endParaRPr lang="en-US" sz="800" dirty="0"/>
          </a:p>
        </p:txBody>
      </p:sp>
      <p:cxnSp>
        <p:nvCxnSpPr>
          <p:cNvPr id="63" name="Conector reto 62">
            <a:extLst>
              <a:ext uri="{FF2B5EF4-FFF2-40B4-BE49-F238E27FC236}">
                <a16:creationId xmlns:a16="http://schemas.microsoft.com/office/drawing/2014/main" id="{FE0E31A5-4EF5-4752-8FB2-5625D672E7AC}"/>
              </a:ext>
            </a:extLst>
          </p:cNvPr>
          <p:cNvCxnSpPr/>
          <p:nvPr/>
        </p:nvCxnSpPr>
        <p:spPr>
          <a:xfrm>
            <a:off x="605679" y="3077347"/>
            <a:ext cx="936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4" name="Conector reto 63">
            <a:extLst>
              <a:ext uri="{FF2B5EF4-FFF2-40B4-BE49-F238E27FC236}">
                <a16:creationId xmlns:a16="http://schemas.microsoft.com/office/drawing/2014/main" id="{41B5ACF8-F968-40B0-AA69-090825AD9C90}"/>
              </a:ext>
            </a:extLst>
          </p:cNvPr>
          <p:cNvCxnSpPr/>
          <p:nvPr/>
        </p:nvCxnSpPr>
        <p:spPr>
          <a:xfrm>
            <a:off x="1638489" y="3077347"/>
            <a:ext cx="612000" cy="0"/>
          </a:xfrm>
          <a:prstGeom prst="line">
            <a:avLst/>
          </a:prstGeom>
          <a:ln w="19050"/>
        </p:spPr>
        <p:style>
          <a:lnRef idx="1">
            <a:schemeClr val="dk1"/>
          </a:lnRef>
          <a:fillRef idx="0">
            <a:schemeClr val="dk1"/>
          </a:fillRef>
          <a:effectRef idx="0">
            <a:schemeClr val="dk1"/>
          </a:effectRef>
          <a:fontRef idx="minor">
            <a:schemeClr val="tx1"/>
          </a:fontRef>
        </p:style>
      </p:cxnSp>
      <p:sp>
        <p:nvSpPr>
          <p:cNvPr id="65" name="Retângulo 64">
            <a:extLst>
              <a:ext uri="{FF2B5EF4-FFF2-40B4-BE49-F238E27FC236}">
                <a16:creationId xmlns:a16="http://schemas.microsoft.com/office/drawing/2014/main" id="{EB8832D7-AABE-4470-B4BB-8FE5DAB37ECD}"/>
              </a:ext>
            </a:extLst>
          </p:cNvPr>
          <p:cNvSpPr/>
          <p:nvPr/>
        </p:nvSpPr>
        <p:spPr>
          <a:xfrm>
            <a:off x="1529171" y="2887434"/>
            <a:ext cx="872355" cy="215444"/>
          </a:xfrm>
          <a:prstGeom prst="rect">
            <a:avLst/>
          </a:prstGeom>
        </p:spPr>
        <p:txBody>
          <a:bodyPr wrap="none">
            <a:spAutoFit/>
          </a:bodyPr>
          <a:lstStyle/>
          <a:p>
            <a:r>
              <a:rPr lang="en-US" sz="800" b="1" dirty="0"/>
              <a:t>leaf, 77 days old</a:t>
            </a:r>
            <a:endParaRPr lang="en-US" sz="800" dirty="0"/>
          </a:p>
        </p:txBody>
      </p:sp>
      <p:sp>
        <p:nvSpPr>
          <p:cNvPr id="66" name="CaixaDeTexto 65">
            <a:extLst>
              <a:ext uri="{FF2B5EF4-FFF2-40B4-BE49-F238E27FC236}">
                <a16:creationId xmlns:a16="http://schemas.microsoft.com/office/drawing/2014/main" id="{BD1C83F1-6381-46A3-BE26-6938D5E77B65}"/>
              </a:ext>
            </a:extLst>
          </p:cNvPr>
          <p:cNvSpPr txBox="1"/>
          <p:nvPr/>
        </p:nvSpPr>
        <p:spPr>
          <a:xfrm>
            <a:off x="24852" y="2707507"/>
            <a:ext cx="346570" cy="400110"/>
          </a:xfrm>
          <a:prstGeom prst="rect">
            <a:avLst/>
          </a:prstGeom>
          <a:noFill/>
        </p:spPr>
        <p:txBody>
          <a:bodyPr wrap="none" rtlCol="0">
            <a:spAutoFit/>
          </a:bodyPr>
          <a:lstStyle/>
          <a:p>
            <a:r>
              <a:rPr lang="pt-BR" sz="2000" b="1" dirty="0"/>
              <a:t>D</a:t>
            </a:r>
          </a:p>
        </p:txBody>
      </p:sp>
      <p:cxnSp>
        <p:nvCxnSpPr>
          <p:cNvPr id="67" name="Conector reto 66">
            <a:extLst>
              <a:ext uri="{FF2B5EF4-FFF2-40B4-BE49-F238E27FC236}">
                <a16:creationId xmlns:a16="http://schemas.microsoft.com/office/drawing/2014/main" id="{E1681B37-8E1A-48EA-A714-0D50AFB5D34B}"/>
              </a:ext>
            </a:extLst>
          </p:cNvPr>
          <p:cNvCxnSpPr/>
          <p:nvPr/>
        </p:nvCxnSpPr>
        <p:spPr>
          <a:xfrm>
            <a:off x="2719760" y="3077347"/>
            <a:ext cx="1656000" cy="0"/>
          </a:xfrm>
          <a:prstGeom prst="line">
            <a:avLst/>
          </a:prstGeom>
          <a:ln w="19050"/>
        </p:spPr>
        <p:style>
          <a:lnRef idx="1">
            <a:schemeClr val="dk1"/>
          </a:lnRef>
          <a:fillRef idx="0">
            <a:schemeClr val="dk1"/>
          </a:fillRef>
          <a:effectRef idx="0">
            <a:schemeClr val="dk1"/>
          </a:effectRef>
          <a:fontRef idx="minor">
            <a:schemeClr val="tx1"/>
          </a:fontRef>
        </p:style>
      </p:cxnSp>
      <p:sp>
        <p:nvSpPr>
          <p:cNvPr id="68" name="Retângulo 67">
            <a:extLst>
              <a:ext uri="{FF2B5EF4-FFF2-40B4-BE49-F238E27FC236}">
                <a16:creationId xmlns:a16="http://schemas.microsoft.com/office/drawing/2014/main" id="{C474C2A1-BFEB-4F89-B5E4-9F79203832D5}"/>
              </a:ext>
            </a:extLst>
          </p:cNvPr>
          <p:cNvSpPr/>
          <p:nvPr/>
        </p:nvSpPr>
        <p:spPr>
          <a:xfrm>
            <a:off x="3179872" y="2887434"/>
            <a:ext cx="827471" cy="215444"/>
          </a:xfrm>
          <a:prstGeom prst="rect">
            <a:avLst/>
          </a:prstGeom>
        </p:spPr>
        <p:txBody>
          <a:bodyPr wrap="none">
            <a:spAutoFit/>
          </a:bodyPr>
          <a:lstStyle/>
          <a:p>
            <a:r>
              <a:rPr lang="en-US" sz="800" b="1" dirty="0"/>
              <a:t>shoot, seedling</a:t>
            </a:r>
            <a:endParaRPr lang="en-US" sz="800" dirty="0"/>
          </a:p>
        </p:txBody>
      </p:sp>
      <p:sp>
        <p:nvSpPr>
          <p:cNvPr id="69" name="CaixaDeTexto 68">
            <a:extLst>
              <a:ext uri="{FF2B5EF4-FFF2-40B4-BE49-F238E27FC236}">
                <a16:creationId xmlns:a16="http://schemas.microsoft.com/office/drawing/2014/main" id="{D9E9EC91-169C-4FEE-A624-7E6F24C90FDC}"/>
              </a:ext>
            </a:extLst>
          </p:cNvPr>
          <p:cNvSpPr txBox="1"/>
          <p:nvPr/>
        </p:nvSpPr>
        <p:spPr>
          <a:xfrm>
            <a:off x="2287379" y="2707507"/>
            <a:ext cx="309700" cy="400110"/>
          </a:xfrm>
          <a:prstGeom prst="rect">
            <a:avLst/>
          </a:prstGeom>
          <a:noFill/>
        </p:spPr>
        <p:txBody>
          <a:bodyPr wrap="none" rtlCol="0">
            <a:spAutoFit/>
          </a:bodyPr>
          <a:lstStyle/>
          <a:p>
            <a:r>
              <a:rPr lang="pt-BR" sz="2000" b="1" dirty="0"/>
              <a:t>E</a:t>
            </a:r>
          </a:p>
        </p:txBody>
      </p:sp>
      <p:sp>
        <p:nvSpPr>
          <p:cNvPr id="2" name="Rectangle 1">
            <a:extLst>
              <a:ext uri="{FF2B5EF4-FFF2-40B4-BE49-F238E27FC236}">
                <a16:creationId xmlns:a16="http://schemas.microsoft.com/office/drawing/2014/main" id="{8697A22C-E92E-A140-BAB0-81FCF897AA67}"/>
              </a:ext>
            </a:extLst>
          </p:cNvPr>
          <p:cNvSpPr/>
          <p:nvPr/>
        </p:nvSpPr>
        <p:spPr>
          <a:xfrm>
            <a:off x="53694" y="5217491"/>
            <a:ext cx="6804306" cy="4627549"/>
          </a:xfrm>
          <a:prstGeom prst="rect">
            <a:avLst/>
          </a:prstGeom>
        </p:spPr>
        <p:txBody>
          <a:bodyPr wrap="square">
            <a:spAutoFit/>
          </a:bodyPr>
          <a:lstStyle/>
          <a:p>
            <a:pPr algn="just">
              <a:lnSpc>
                <a:spcPct val="107000"/>
              </a:lnSpc>
              <a:spcAft>
                <a:spcPts val="800"/>
              </a:spcAft>
            </a:pPr>
            <a:r>
              <a:rPr lang="en-US" sz="1200" b="1" dirty="0">
                <a:latin typeface="Arial" panose="020B0604020202020204" pitchFamily="34" charset="0"/>
                <a:ea typeface="Calibri" panose="020F0502020204030204" pitchFamily="34" charset="0"/>
                <a:cs typeface="Calibri" panose="020F0502020204030204" pitchFamily="34" charset="0"/>
              </a:rPr>
              <a:t>Figure S3. Genevestigator expression patterns at transcriptional levels of Zm00001d028770 over maize perturbation experiments</a:t>
            </a:r>
            <a:r>
              <a:rPr lang="en-US" sz="1200" dirty="0">
                <a:latin typeface="Arial" panose="020B0604020202020204" pitchFamily="34" charset="0"/>
                <a:ea typeface="Calibri" panose="020F0502020204030204" pitchFamily="34" charset="0"/>
                <a:cs typeface="Calibri" panose="020F0502020204030204" pitchFamily="34" charset="0"/>
              </a:rPr>
              <a:t>. </a:t>
            </a:r>
            <a:r>
              <a:rPr lang="en-US" sz="1200" b="1" dirty="0">
                <a:latin typeface="Arial" panose="020B0604020202020204" pitchFamily="34" charset="0"/>
                <a:ea typeface="Calibri" panose="020F0502020204030204" pitchFamily="34" charset="0"/>
                <a:cs typeface="Calibri" panose="020F0502020204030204" pitchFamily="34" charset="0"/>
              </a:rPr>
              <a:t>a)</a:t>
            </a:r>
            <a:r>
              <a:rPr lang="en-US" sz="1200" dirty="0">
                <a:latin typeface="Arial" panose="020B0604020202020204" pitchFamily="34" charset="0"/>
                <a:ea typeface="Calibri" panose="020F0502020204030204" pitchFamily="34" charset="0"/>
                <a:cs typeface="Calibri" panose="020F0502020204030204" pitchFamily="34" charset="0"/>
              </a:rPr>
              <a:t> Drought stress in B73 plants.  Plants were submitted to different drought stress (DS) regime, or maintained well-watered (WW). For caryopsis samples, plants were grown without water limitation till the onset of silk emergence, then irrigation was withheld for 3 days. At the end of the 3-day-drought period the plants were hand-pollinated and kept for another 24h without watering (4 days of drought stress in total). Fertilized ovaries (caryopses) were then harvested. For the shoot samples, seedlings were grown for 4 days with sufficient water, then subjected to progressive drought stress for 10 days. For ear samples, plants grown till the V8 stage with optimal irrigation were then submitted to drought stress for 32 days (till the R1 stage). </a:t>
            </a:r>
            <a:r>
              <a:rPr lang="en-US" sz="1200" b="1" dirty="0">
                <a:latin typeface="Arial" panose="020B0604020202020204" pitchFamily="34" charset="0"/>
                <a:ea typeface="Calibri" panose="020F0502020204030204" pitchFamily="34" charset="0"/>
                <a:cs typeface="Calibri" panose="020F0502020204030204" pitchFamily="34" charset="0"/>
              </a:rPr>
              <a:t>b) </a:t>
            </a:r>
            <a:r>
              <a:rPr lang="en-US" sz="1200" dirty="0">
                <a:latin typeface="Arial" panose="020B0604020202020204" pitchFamily="34" charset="0"/>
                <a:ea typeface="Calibri" panose="020F0502020204030204" pitchFamily="34" charset="0"/>
                <a:cs typeface="Calibri" panose="020F0502020204030204" pitchFamily="34" charset="0"/>
              </a:rPr>
              <a:t>Heat stress in B73, Mo17 and Oh43 plants.</a:t>
            </a:r>
            <a:r>
              <a:rPr lang="en-US" sz="1200" b="1" dirty="0">
                <a:latin typeface="Arial" panose="020B0604020202020204" pitchFamily="34" charset="0"/>
                <a:ea typeface="Calibri" panose="020F0502020204030204" pitchFamily="34" charset="0"/>
                <a:cs typeface="Calibri" panose="020F0502020204030204" pitchFamily="34" charset="0"/>
              </a:rPr>
              <a:t> </a:t>
            </a:r>
            <a:r>
              <a:rPr lang="en-US" sz="1200" dirty="0">
                <a:latin typeface="Arial" panose="020B0604020202020204" pitchFamily="34" charset="0"/>
                <a:ea typeface="Calibri" panose="020F0502020204030204" pitchFamily="34" charset="0"/>
                <a:cs typeface="Calibri" panose="020F0502020204030204" pitchFamily="34" charset="0"/>
              </a:rPr>
              <a:t>Shoot samples of seedlings grown for 14 days at 24°C were submitted to 50°C for 4h and then harvested. </a:t>
            </a:r>
            <a:r>
              <a:rPr lang="en-US" sz="1200" b="1" dirty="0">
                <a:latin typeface="Arial" panose="020B0604020202020204" pitchFamily="34" charset="0"/>
                <a:ea typeface="Calibri" panose="020F0502020204030204" pitchFamily="34" charset="0"/>
                <a:cs typeface="Calibri" panose="020F0502020204030204" pitchFamily="34" charset="0"/>
              </a:rPr>
              <a:t>c) </a:t>
            </a:r>
            <a:r>
              <a:rPr lang="en-US" sz="1200" dirty="0">
                <a:latin typeface="Arial" panose="020B0604020202020204" pitchFamily="34" charset="0"/>
                <a:ea typeface="Calibri" panose="020F0502020204030204" pitchFamily="34" charset="0"/>
                <a:cs typeface="Calibri" panose="020F0502020204030204" pitchFamily="34" charset="0"/>
              </a:rPr>
              <a:t>Cold stress in B73 and Oh43 plants. Shoot samples of seedlings grown for 14 days at 24°C, then incubated at 5°C for 16h. </a:t>
            </a:r>
            <a:r>
              <a:rPr lang="en-US" sz="1200" b="1" dirty="0">
                <a:latin typeface="Arial" panose="020B0604020202020204" pitchFamily="34" charset="0"/>
                <a:ea typeface="Calibri" panose="020F0502020204030204" pitchFamily="34" charset="0"/>
                <a:cs typeface="Calibri" panose="020F0502020204030204" pitchFamily="34" charset="0"/>
              </a:rPr>
              <a:t>d) </a:t>
            </a:r>
            <a:r>
              <a:rPr lang="en-US" sz="1200" dirty="0">
                <a:latin typeface="Arial" panose="020B0604020202020204" pitchFamily="34" charset="0"/>
                <a:ea typeface="Calibri" panose="020F0502020204030204" pitchFamily="34" charset="0"/>
                <a:cs typeface="Calibri" panose="020F0502020204030204" pitchFamily="34" charset="0"/>
              </a:rPr>
              <a:t>Biotic stress caused by fungal pathogen.</a:t>
            </a:r>
            <a:r>
              <a:rPr lang="en-US" sz="1200" b="1" dirty="0">
                <a:latin typeface="Arial" panose="020B0604020202020204" pitchFamily="34" charset="0"/>
                <a:ea typeface="Calibri" panose="020F0502020204030204" pitchFamily="34" charset="0"/>
                <a:cs typeface="Calibri" panose="020F0502020204030204" pitchFamily="34" charset="0"/>
              </a:rPr>
              <a:t> </a:t>
            </a:r>
            <a:r>
              <a:rPr lang="en-US" sz="1200" dirty="0">
                <a:latin typeface="Arial" panose="020B0604020202020204" pitchFamily="34" charset="0"/>
                <a:ea typeface="Calibri" panose="020F0502020204030204" pitchFamily="34" charset="0"/>
                <a:cs typeface="Calibri" panose="020F0502020204030204" pitchFamily="34" charset="0"/>
              </a:rPr>
              <a:t>For Golden Jubilee genotype,</a:t>
            </a:r>
            <a:r>
              <a:rPr lang="en-US" sz="1200" b="1" dirty="0">
                <a:latin typeface="Arial" panose="020B0604020202020204" pitchFamily="34" charset="0"/>
                <a:ea typeface="Calibri" panose="020F0502020204030204" pitchFamily="34" charset="0"/>
                <a:cs typeface="Calibri" panose="020F0502020204030204" pitchFamily="34" charset="0"/>
              </a:rPr>
              <a:t> </a:t>
            </a:r>
            <a:r>
              <a:rPr lang="en-US" sz="1200" dirty="0">
                <a:latin typeface="Arial" panose="020B0604020202020204" pitchFamily="34" charset="0"/>
                <a:ea typeface="Calibri" panose="020F0502020204030204" pitchFamily="34" charset="0"/>
                <a:cs typeface="Calibri" panose="020F0502020204030204" pitchFamily="34" charset="0"/>
              </a:rPr>
              <a:t>14-day-old plants were inoculated with </a:t>
            </a:r>
            <a:r>
              <a:rPr lang="en-US" sz="1200" i="1" dirty="0">
                <a:latin typeface="Arial" panose="020B0604020202020204" pitchFamily="34" charset="0"/>
                <a:ea typeface="Calibri" panose="020F0502020204030204" pitchFamily="34" charset="0"/>
                <a:cs typeface="Calibri" panose="020F0502020204030204" pitchFamily="34" charset="0"/>
              </a:rPr>
              <a:t>Colletotrichum </a:t>
            </a:r>
            <a:r>
              <a:rPr lang="en-US" sz="1200" i="1" dirty="0" err="1">
                <a:latin typeface="Arial" panose="020B0604020202020204" pitchFamily="34" charset="0"/>
                <a:ea typeface="Calibri" panose="020F0502020204030204" pitchFamily="34" charset="0"/>
                <a:cs typeface="Calibri" panose="020F0502020204030204" pitchFamily="34" charset="0"/>
              </a:rPr>
              <a:t>graminicola</a:t>
            </a:r>
            <a:r>
              <a:rPr lang="en-US" sz="1200" dirty="0">
                <a:latin typeface="Arial" panose="020B0604020202020204" pitchFamily="34" charset="0"/>
                <a:ea typeface="Calibri" panose="020F0502020204030204" pitchFamily="34" charset="0"/>
                <a:cs typeface="Calibri" panose="020F0502020204030204" pitchFamily="34" charset="0"/>
              </a:rPr>
              <a:t> wild type strain M2. The inoculated leaf segments were incubated for 48h or 120h (</a:t>
            </a:r>
            <a:r>
              <a:rPr lang="en-US" sz="1200" dirty="0" err="1">
                <a:latin typeface="Arial" panose="020B0604020202020204" pitchFamily="34" charset="0"/>
                <a:ea typeface="Calibri" panose="020F0502020204030204" pitchFamily="34" charset="0"/>
                <a:cs typeface="Calibri" panose="020F0502020204030204" pitchFamily="34" charset="0"/>
              </a:rPr>
              <a:t>hpi</a:t>
            </a:r>
            <a:r>
              <a:rPr lang="en-US" sz="1200" dirty="0">
                <a:latin typeface="Arial" panose="020B0604020202020204" pitchFamily="34" charset="0"/>
                <a:ea typeface="Calibri" panose="020F0502020204030204" pitchFamily="34" charset="0"/>
                <a:cs typeface="Calibri" panose="020F0502020204030204" pitchFamily="34" charset="0"/>
              </a:rPr>
              <a:t>). While B73 plants were grown for 77 days and samples of leaf blades showing early stage disease (ESD) and late stage disease (LSD) symptoms of </a:t>
            </a:r>
            <a:r>
              <a:rPr lang="en-US" sz="1200" i="1" dirty="0" err="1">
                <a:latin typeface="Arial" panose="020B0604020202020204" pitchFamily="34" charset="0"/>
                <a:ea typeface="Calibri" panose="020F0502020204030204" pitchFamily="34" charset="0"/>
                <a:cs typeface="Calibri" panose="020F0502020204030204" pitchFamily="34" charset="0"/>
              </a:rPr>
              <a:t>Cercospora</a:t>
            </a:r>
            <a:r>
              <a:rPr lang="en-US" sz="1200" i="1" dirty="0">
                <a:latin typeface="Arial" panose="020B0604020202020204" pitchFamily="34" charset="0"/>
                <a:ea typeface="Calibri" panose="020F0502020204030204" pitchFamily="34" charset="0"/>
                <a:cs typeface="Calibri" panose="020F0502020204030204" pitchFamily="34" charset="0"/>
              </a:rPr>
              <a:t> </a:t>
            </a:r>
            <a:r>
              <a:rPr lang="en-US" sz="1200" i="1" dirty="0" err="1">
                <a:latin typeface="Arial" panose="020B0604020202020204" pitchFamily="34" charset="0"/>
                <a:ea typeface="Calibri" panose="020F0502020204030204" pitchFamily="34" charset="0"/>
                <a:cs typeface="Calibri" panose="020F0502020204030204" pitchFamily="34" charset="0"/>
              </a:rPr>
              <a:t>zeina</a:t>
            </a:r>
            <a:r>
              <a:rPr lang="en-US" sz="1200" dirty="0">
                <a:latin typeface="Arial" panose="020B0604020202020204" pitchFamily="34" charset="0"/>
                <a:ea typeface="Calibri" panose="020F0502020204030204" pitchFamily="34" charset="0"/>
                <a:cs typeface="Calibri" panose="020F0502020204030204" pitchFamily="34" charset="0"/>
              </a:rPr>
              <a:t> were harvested. </a:t>
            </a:r>
            <a:r>
              <a:rPr lang="en-US" sz="1200" b="1" dirty="0">
                <a:latin typeface="Arial" panose="020B0604020202020204" pitchFamily="34" charset="0"/>
                <a:ea typeface="Calibri" panose="020F0502020204030204" pitchFamily="34" charset="0"/>
                <a:cs typeface="Calibri" panose="020F0502020204030204" pitchFamily="34" charset="0"/>
              </a:rPr>
              <a:t>e) </a:t>
            </a:r>
            <a:r>
              <a:rPr lang="en-US" sz="1200" dirty="0">
                <a:latin typeface="Arial" panose="020B0604020202020204" pitchFamily="34" charset="0"/>
                <a:ea typeface="Calibri" panose="020F0502020204030204" pitchFamily="34" charset="0"/>
                <a:cs typeface="Calibri" panose="020F0502020204030204" pitchFamily="34" charset="0"/>
              </a:rPr>
              <a:t>Submergence stress. Shoot samples of B73, B97, M162W, and Mo18W harvested from plants grown till the 3-leaves-stage on soil in a greenhouse and then submerged in water for 24h and 72h. Each perturbation category contains averaged log 2 (TPMs+1) ratios, where TPMs is transcripts per million. The addition of 1 in the formula is to avoid negative expression values and an excessive sensitive to small changes in low expression values. Error bars represent standard deviation of at least two biological replicates. Data were retrieved from </a:t>
            </a:r>
            <a:r>
              <a:rPr lang="en-US" sz="1200" u="sng" dirty="0">
                <a:solidFill>
                  <a:srgbClr val="0563C1"/>
                </a:solidFill>
                <a:latin typeface="Arial" panose="020B0604020202020204" pitchFamily="34" charset="0"/>
                <a:ea typeface="Calibri" panose="020F0502020204030204" pitchFamily="34" charset="0"/>
                <a:cs typeface="Calibri" panose="020F0502020204030204" pitchFamily="34" charset="0"/>
                <a:hlinkClick r:id="rId14"/>
              </a:rPr>
              <a:t>https://genevestigator.com/gv/</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161470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TotalTime>
  <Words>458</Words>
  <Application>Microsoft Macintosh PowerPoint</Application>
  <PresentationFormat>A4 Paper (210x297 mm)</PresentationFormat>
  <Paragraphs>21</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Arial</vt:lpstr>
      <vt:lpstr>Calibri</vt:lpstr>
      <vt:lpstr>Calibri Light</vt:lpstr>
      <vt:lpstr>Tema do Office</vt:lpstr>
      <vt:lpstr>Prism 6</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Viviane C H da Silva</dc:creator>
  <cp:lastModifiedBy>Paulo Arruda</cp:lastModifiedBy>
  <cp:revision>6</cp:revision>
  <dcterms:created xsi:type="dcterms:W3CDTF">2019-04-27T23:01:36Z</dcterms:created>
  <dcterms:modified xsi:type="dcterms:W3CDTF">2020-01-28T16:48:43Z</dcterms:modified>
</cp:coreProperties>
</file>